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43" autoAdjust="0"/>
  </p:normalViewPr>
  <p:slideViewPr>
    <p:cSldViewPr>
      <p:cViewPr varScale="1">
        <p:scale>
          <a:sx n="74" d="100"/>
          <a:sy n="74" d="100"/>
        </p:scale>
        <p:origin x="-4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3" y="6407945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AA0F5DD-C7DE-4C8B-A8FE-E88880CE5AE1}" type="datetimeFigureOut">
              <a:rPr lang="ru-RU" smtClean="0"/>
              <a:pPr/>
              <a:t>28.11.2014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3" y="6407945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83E60A6-2A0D-4B50-98DB-D237EBB6DF9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резентация на тему Баскетбол - презентация из раздела разные темы скачать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91680" y="2492896"/>
            <a:ext cx="5688632" cy="398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578298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«ТЕХНИКА ВЕДЕНИЯ МЯЧА  ПО ПРЯМОЙ И С ИЗМЕНЕНИЕМ НАПРАВЛЕНИЯ И СКОРОСТИ»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3" name="Muzmo. Ru] Eminem 50 Cent Lloyd Реп Зарубежный - Реп [Muzmo. Ru] [с сайта www.ololo.f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669979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 14                                                                    </a:t>
            </a:r>
            <a:br>
              <a:rPr lang="ru-RU" sz="1600" dirty="0" smtClean="0"/>
            </a:br>
            <a:r>
              <a:rPr lang="ru-RU" sz="1600" dirty="0" smtClean="0"/>
              <a:t>Пробежка                                                               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Вращение кулаками	движения вверх-вниз	полувращение вперед      </a:t>
            </a: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Нарушения при ведении мяча на площадке фиксируются судьями и показываются определенными жестами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</a:t>
            </a:r>
            <a:endParaRPr lang="ru-RU" dirty="0"/>
          </a:p>
        </p:txBody>
      </p:sp>
      <p:pic>
        <p:nvPicPr>
          <p:cNvPr id="7" name="Рисунок 6" descr="http://www.sportzone.ru/sport/laws/basketball/img/h_up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88840"/>
            <a:ext cx="6480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ww.sportzone.ru/sport/laws/basketball/img/14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96952"/>
            <a:ext cx="129614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www.sportzone.ru/sport/laws/basketball/img/15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068960"/>
            <a:ext cx="14320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www.sportzone.ru/sport/laws/basketball/img/16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996952"/>
            <a:ext cx="167626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www.sportzone.ru/sport/laws/basketball/img/h_fr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509120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www.sportzone.ru/sport/laws/basketball/img/h_up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060848"/>
            <a:ext cx="6480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www.sportzone.ru/sport/laws/basketball/img/h_up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988840"/>
            <a:ext cx="64807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://www.sportzone.ru/sport/laws/basketball/img/h_fr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509120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://www.sportzone.ru/sport/laws/basketball/img/h_fr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437112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2123728" y="1484784"/>
            <a:ext cx="302433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15   Неправильное</a:t>
            </a:r>
            <a:r>
              <a:rPr lang="ru-RU" dirty="0" smtClean="0"/>
              <a:t> </a:t>
            </a:r>
            <a:r>
              <a:rPr lang="ru-RU" sz="1600" dirty="0" smtClean="0"/>
              <a:t>ведение </a:t>
            </a:r>
          </a:p>
          <a:p>
            <a:r>
              <a:rPr lang="ru-RU" sz="1600" dirty="0" smtClean="0"/>
              <a:t>или двойное ведение 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508104" y="1484784"/>
            <a:ext cx="2646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16</a:t>
            </a:r>
            <a:br>
              <a:rPr lang="ru-RU" sz="1600" dirty="0" smtClean="0"/>
            </a:br>
            <a:r>
              <a:rPr lang="ru-RU" sz="1600" dirty="0" smtClean="0"/>
              <a:t>Задержка мяча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аскетбол NB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481138"/>
            <a:ext cx="8045450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73016"/>
            <a:ext cx="7481776" cy="432048"/>
          </a:xfrm>
        </p:spPr>
        <p:txBody>
          <a:bodyPr/>
          <a:lstStyle/>
          <a:p>
            <a:pPr algn="just"/>
            <a:r>
              <a:rPr lang="ru-RU" b="1" dirty="0" smtClean="0"/>
              <a:t>Ведение мяча в баскетболе</a:t>
            </a: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3568" y="4149080"/>
            <a:ext cx="7782632" cy="2376264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dirty="0" smtClean="0"/>
              <a:t>  - прием дающий возможность игроку двигаться с мячом по площадке с большим диапазоном скоростей и в любом направлении.</a:t>
            </a:r>
          </a:p>
          <a:p>
            <a:pPr algn="l"/>
            <a:r>
              <a:rPr lang="ru-RU" sz="1800" dirty="0" smtClean="0"/>
              <a:t>   Ведение позволяет уйти от плотно опекающего защитника, выйти с мячом из-под щита после успешной борьбы за отскок и организовать стремительную контратаку. С помощью ведения можно поставить заслон партнеру или, наконец, отвлечь на время соперника, опекающего партнера, чтобы затем передать ему мяч для атаки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5" name="Содержимое 4" descr="Кроссовер в баскетболе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32656"/>
            <a:ext cx="46117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23528" y="4221088"/>
            <a:ext cx="4680520" cy="432048"/>
          </a:xfrm>
        </p:spPr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55576" y="3861048"/>
            <a:ext cx="7848872" cy="288032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dirty="0" smtClean="0"/>
              <a:t>  Основные движения выполняют локтевой и лучезапястный суставы. Ноги необходимо сгибать, чтобы сохранять положение равновесия и быстро изменять направления движения. Туловище слегка подают вперед; плечо и рука, свободная от мяча, должны не допускать соперника к мячу (но не отталкивать его!). Для ведения характерна синхронность чередования шагов и движений руки, контратакующей с мячом. Игрок, продвигаясь таким образом, должен в то же время следить за расположением партнеров, соперников и ориентироваться на щит. Целесообразно периодически переключать зрительный контроль с мяча на поле и обратно.</a:t>
            </a:r>
          </a:p>
          <a:p>
            <a:endParaRPr lang="ru-RU" dirty="0"/>
          </a:p>
        </p:txBody>
      </p:sp>
      <p:pic>
        <p:nvPicPr>
          <p:cNvPr id="5" name="Содержимое 4" descr="Уроки Баскетбола - Дриблинг на месте (Видео)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484006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60648"/>
            <a:ext cx="4536504" cy="457200"/>
          </a:xfrm>
        </p:spPr>
        <p:txBody>
          <a:bodyPr/>
          <a:lstStyle/>
          <a:p>
            <a:pPr algn="l"/>
            <a:r>
              <a:rPr lang="ru-RU" b="1" dirty="0" smtClean="0"/>
              <a:t>Как вести мяч в баскетболе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9552" y="3573016"/>
            <a:ext cx="8136904" cy="328498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u="sng" dirty="0" smtClean="0"/>
              <a:t>1. Толкайте или сопровождайте мяч кончиками пальцев.</a:t>
            </a:r>
            <a:endParaRPr lang="ru-RU" dirty="0" smtClean="0"/>
          </a:p>
          <a:p>
            <a:pPr algn="l"/>
            <a:r>
              <a:rPr lang="ru-RU" u="sng" dirty="0" smtClean="0"/>
              <a:t>2. Не касайтесь мяча ладонями.</a:t>
            </a:r>
            <a:endParaRPr lang="ru-RU" dirty="0" smtClean="0"/>
          </a:p>
          <a:p>
            <a:pPr algn="l"/>
            <a:r>
              <a:rPr lang="ru-RU" u="sng" dirty="0" smtClean="0"/>
              <a:t>3. Не ударяйте по мячу. Степень расслабления кисти определяет высоту отскока.</a:t>
            </a:r>
            <a:endParaRPr lang="ru-RU" dirty="0" smtClean="0"/>
          </a:p>
          <a:p>
            <a:pPr algn="l"/>
            <a:r>
              <a:rPr lang="ru-RU" u="sng" dirty="0" smtClean="0"/>
              <a:t>4. Держите голову высоко. Учитесь чувствовать мяч. Периферическое зрение способствует быстрой передаче.</a:t>
            </a:r>
            <a:endParaRPr lang="ru-RU" dirty="0" smtClean="0"/>
          </a:p>
          <a:p>
            <a:pPr algn="l"/>
            <a:r>
              <a:rPr lang="ru-RU" u="sng" dirty="0" smtClean="0"/>
              <a:t>5. Вести мяч нужно на удобной для вас высоте. Скорость ведения должна соответствовать вашим возможностям.</a:t>
            </a:r>
            <a:endParaRPr lang="ru-RU" dirty="0" smtClean="0"/>
          </a:p>
          <a:p>
            <a:pPr algn="l"/>
            <a:r>
              <a:rPr lang="ru-RU" u="sng" dirty="0" smtClean="0"/>
              <a:t>6. Учитесь вести мяч правой и левой руками, развивайте уменье переводить мяч с одной руки на другую.</a:t>
            </a:r>
            <a:endParaRPr lang="ru-RU" dirty="0" smtClean="0"/>
          </a:p>
          <a:p>
            <a:pPr algn="l"/>
            <a:r>
              <a:rPr lang="ru-RU" u="sng" dirty="0" smtClean="0"/>
              <a:t>7. Нагнитесь при ведении и используйте свободную руку для </a:t>
            </a:r>
            <a:r>
              <a:rPr lang="ru-RU" u="sng" dirty="0" err="1" smtClean="0"/>
              <a:t>поддержани</a:t>
            </a:r>
            <a:r>
              <a:rPr lang="ru-RU" u="sng" dirty="0" smtClean="0"/>
              <a:t> равновесия и защиты мяча от противника.</a:t>
            </a:r>
            <a:endParaRPr lang="ru-RU" dirty="0" smtClean="0"/>
          </a:p>
          <a:p>
            <a:pPr algn="l"/>
            <a:r>
              <a:rPr lang="ru-RU" u="sng" dirty="0" smtClean="0"/>
              <a:t>8. При ведении центр тяжести тела переносите вперед, колени согните. Способ ведения, который вы применяете, определяется действиями противника.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Спорт, всё о спорте. Виды, Профессиональные советы RLSclub.ru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3160638" cy="329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ведение мяча в баскетболе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2148"/>
            <a:ext cx="2378538" cy="385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Группа 6"/>
          <p:cNvGrpSpPr/>
          <p:nvPr/>
        </p:nvGrpSpPr>
        <p:grpSpPr>
          <a:xfrm>
            <a:off x="2808542" y="1812119"/>
            <a:ext cx="6113252" cy="4290363"/>
            <a:chOff x="0" y="0"/>
            <a:chExt cx="6924675" cy="4314825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0" y="0"/>
              <a:ext cx="6924675" cy="4314825"/>
              <a:chOff x="0" y="0"/>
              <a:chExt cx="6924675" cy="4314825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1924050" y="0"/>
                <a:ext cx="2971800" cy="75247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2600" dirty="0">
                    <a:effectLst/>
                    <a:latin typeface="Times New Roman"/>
                    <a:ea typeface="Calibri"/>
                    <a:cs typeface="Times New Roman"/>
                  </a:rPr>
                  <a:t>Ведение мяча</a:t>
                </a:r>
                <a:endParaRPr lang="ru-RU" sz="11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704850" y="1200150"/>
                <a:ext cx="201930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Calibri"/>
                    <a:cs typeface="Times New Roman"/>
                  </a:rPr>
                  <a:t>с высоким отскоком</a:t>
                </a: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3990975" y="1200150"/>
                <a:ext cx="201930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Calibri"/>
                    <a:cs typeface="Times New Roman"/>
                  </a:rPr>
                  <a:t>с низким отскоком</a:t>
                </a: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0" y="2124075"/>
                <a:ext cx="146685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 dirty="0">
                    <a:effectLst/>
                    <a:ea typeface="Calibri"/>
                    <a:cs typeface="Times New Roman"/>
                  </a:rPr>
                  <a:t>Со зрительным контролем</a:t>
                </a: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1619250" y="2124075"/>
                <a:ext cx="146685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Calibri"/>
                    <a:cs typeface="Times New Roman"/>
                  </a:rPr>
                  <a:t>Без зрительного контроля</a:t>
                </a: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2667000" y="2943225"/>
                <a:ext cx="201930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Calibri"/>
                    <a:cs typeface="Times New Roman"/>
                  </a:rPr>
                  <a:t>Обводка соперника</a:t>
                </a:r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361950" y="3781425"/>
                <a:ext cx="146685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Calibri"/>
                    <a:cs typeface="Times New Roman"/>
                  </a:rPr>
                  <a:t>С изменением высоты отскока</a:t>
                </a:r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2133600" y="3781425"/>
                <a:ext cx="146685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Calibri"/>
                    <a:cs typeface="Times New Roman"/>
                  </a:rPr>
                  <a:t>С изменением направления</a:t>
                </a: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3829050" y="3781425"/>
                <a:ext cx="146685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Calibri"/>
                    <a:cs typeface="Times New Roman"/>
                  </a:rPr>
                  <a:t>С изменением скорости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457825" y="3781425"/>
                <a:ext cx="146685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 dirty="0">
                    <a:effectLst/>
                    <a:ea typeface="Calibri"/>
                    <a:cs typeface="Times New Roman"/>
                  </a:rPr>
                  <a:t>С поворотом и переводом мяча</a:t>
                </a: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3676650" y="2124075"/>
                <a:ext cx="146685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Calibri"/>
                    <a:cs typeface="Times New Roman"/>
                  </a:rPr>
                  <a:t>Со зрительным контролем</a:t>
                </a: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5295900" y="2124075"/>
                <a:ext cx="1466850" cy="533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 dirty="0">
                    <a:effectLst/>
                    <a:ea typeface="Calibri"/>
                    <a:cs typeface="Times New Roman"/>
                  </a:rPr>
                  <a:t>Без зрительного контроля</a:t>
                </a: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704850" y="752475"/>
              <a:ext cx="5419725" cy="3028950"/>
              <a:chOff x="0" y="0"/>
              <a:chExt cx="5419725" cy="3028950"/>
            </a:xfrm>
          </p:grpSpPr>
          <p:cxnSp>
            <p:nvCxnSpPr>
              <p:cNvPr id="10" name="Прямая со стрелкой 9"/>
              <p:cNvCxnSpPr/>
              <p:nvPr/>
            </p:nvCxnSpPr>
            <p:spPr>
              <a:xfrm flipH="1">
                <a:off x="1057275" y="0"/>
                <a:ext cx="1581150" cy="4476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/>
              <p:cNvCxnSpPr/>
              <p:nvPr/>
            </p:nvCxnSpPr>
            <p:spPr>
              <a:xfrm>
                <a:off x="2638425" y="0"/>
                <a:ext cx="1628775" cy="4476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 стрелкой 11"/>
              <p:cNvCxnSpPr/>
              <p:nvPr/>
            </p:nvCxnSpPr>
            <p:spPr>
              <a:xfrm flipH="1">
                <a:off x="0" y="981075"/>
                <a:ext cx="914400" cy="39052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 стрелкой 12"/>
              <p:cNvCxnSpPr/>
              <p:nvPr/>
            </p:nvCxnSpPr>
            <p:spPr>
              <a:xfrm>
                <a:off x="914400" y="981075"/>
                <a:ext cx="657225" cy="39052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/>
              <p:cNvCxnSpPr/>
              <p:nvPr/>
            </p:nvCxnSpPr>
            <p:spPr>
              <a:xfrm flipH="1">
                <a:off x="3619500" y="981075"/>
                <a:ext cx="914400" cy="39052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 стрелкой 14"/>
              <p:cNvCxnSpPr/>
              <p:nvPr/>
            </p:nvCxnSpPr>
            <p:spPr>
              <a:xfrm>
                <a:off x="4533900" y="981075"/>
                <a:ext cx="657225" cy="39052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/>
              <p:cNvCxnSpPr/>
              <p:nvPr/>
            </p:nvCxnSpPr>
            <p:spPr>
              <a:xfrm flipH="1">
                <a:off x="2314575" y="2724150"/>
                <a:ext cx="428625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 стрелкой 16"/>
              <p:cNvCxnSpPr/>
              <p:nvPr/>
            </p:nvCxnSpPr>
            <p:spPr>
              <a:xfrm>
                <a:off x="3124200" y="2724150"/>
                <a:ext cx="49530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 стрелкой 17"/>
              <p:cNvCxnSpPr/>
              <p:nvPr/>
            </p:nvCxnSpPr>
            <p:spPr>
              <a:xfrm flipH="1">
                <a:off x="561975" y="2724150"/>
                <a:ext cx="175260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 стрелкой 18"/>
              <p:cNvCxnSpPr/>
              <p:nvPr/>
            </p:nvCxnSpPr>
            <p:spPr>
              <a:xfrm>
                <a:off x="3667125" y="2724150"/>
                <a:ext cx="1752600" cy="304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я со стрелкой 19"/>
              <p:cNvCxnSpPr/>
              <p:nvPr/>
            </p:nvCxnSpPr>
            <p:spPr>
              <a:xfrm>
                <a:off x="2447925" y="723900"/>
                <a:ext cx="190500" cy="14668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 стрелкой 20"/>
              <p:cNvCxnSpPr/>
              <p:nvPr/>
            </p:nvCxnSpPr>
            <p:spPr>
              <a:xfrm>
                <a:off x="2743200" y="723900"/>
                <a:ext cx="0" cy="146685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flipH="1">
                <a:off x="2019300" y="723900"/>
                <a:ext cx="4286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2743200" y="723900"/>
                <a:ext cx="5429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827584" y="3429000"/>
            <a:ext cx="7704855" cy="504056"/>
          </a:xfrm>
        </p:spPr>
        <p:txBody>
          <a:bodyPr/>
          <a:lstStyle/>
          <a:p>
            <a:pPr algn="l"/>
            <a:r>
              <a:rPr lang="ru-RU" sz="2800" b="1" dirty="0" smtClean="0"/>
              <a:t> </a:t>
            </a:r>
            <a:r>
              <a:rPr lang="ru-RU" sz="2400" b="1" dirty="0" smtClean="0"/>
              <a:t>Обводка</a:t>
            </a:r>
            <a:r>
              <a:rPr lang="ru-RU" sz="2800" b="1" dirty="0" smtClean="0"/>
              <a:t> с изменением скорости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11560" y="4149080"/>
            <a:ext cx="7854640" cy="230425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/>
              <a:t>     К неожиданным изменениям скорости ведения мяча прибегают для того, чтобы оторваться от защитника. Скорость ведения зависит прежде всего от высоты отскока мяча от площадки и угла, под которым он направляется к площадке. Чем выше отскок и меньше его угол (в рациональных пределах), тем больше скорость продвижения. При отскоке, низком и близком к вертикальному, ведение замедляется и может вообще выполняться на месте.</a:t>
            </a:r>
          </a:p>
          <a:p>
            <a:pPr algn="l"/>
            <a:endParaRPr lang="ru-RU" dirty="0"/>
          </a:p>
        </p:txBody>
      </p:sp>
      <p:pic>
        <p:nvPicPr>
          <p:cNvPr id="5" name="Содержимое 4" descr="Аллен Айверсон - BasketballHome.ru - новости и статьи о Баскетболе. Дом баскетбола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93701"/>
            <a:ext cx="4336008" cy="289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971600" y="3573016"/>
            <a:ext cx="7488831" cy="648072"/>
          </a:xfrm>
        </p:spPr>
        <p:txBody>
          <a:bodyPr/>
          <a:lstStyle/>
          <a:p>
            <a:pPr algn="l"/>
            <a:r>
              <a:rPr lang="ru-RU" sz="2400" b="1" dirty="0" smtClean="0"/>
              <a:t>Обводка с изменением направления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55576" y="4365104"/>
            <a:ext cx="7776864" cy="187220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   </a:t>
            </a:r>
            <a:r>
              <a:rPr lang="ru-RU" sz="1800" b="1" dirty="0" smtClean="0"/>
              <a:t>Обводка с изменением направления</a:t>
            </a:r>
            <a:r>
              <a:rPr lang="ru-RU" sz="1800" dirty="0" smtClean="0"/>
              <a:t>. Ее используют главным образом для обводки соперника и проходов для атаки кольца. Изменяют направление таким образом: кисть накладывают на различные точки боковой поверхности мяча и выпрямляют руку в нужном направлении. Используют также обводку с изменением высоты отскока и с поворотами и переводами мяча.</a:t>
            </a:r>
          </a:p>
          <a:p>
            <a:endParaRPr lang="ru-RU" dirty="0"/>
          </a:p>
        </p:txBody>
      </p:sp>
      <p:pic>
        <p:nvPicPr>
          <p:cNvPr id="5" name="Содержимое 4" descr="Блог про баскетбол для начинающих - Part 11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064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5760640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34 Ведение мяча</a:t>
            </a:r>
            <a:endParaRPr lang="ru-RU" dirty="0" smtClean="0"/>
          </a:p>
          <a:p>
            <a:r>
              <a:rPr lang="ru-RU" b="1" dirty="0" smtClean="0"/>
              <a:t>34.1 Определение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34.1.1 </a:t>
            </a:r>
            <a:r>
              <a:rPr lang="ru-RU" b="1" dirty="0" smtClean="0"/>
              <a:t>Ведение начинается</a:t>
            </a:r>
            <a:r>
              <a:rPr lang="ru-RU" dirty="0" smtClean="0"/>
              <a:t>, когда Игрок, получивший контроль над живым мячом на площадке, бросает, отбивает его в пол или катит его по полу и касается мяча опять, прежде, чем его коснется другой Игрок.</a:t>
            </a:r>
            <a:br>
              <a:rPr lang="ru-RU" dirty="0" smtClean="0"/>
            </a:br>
            <a:r>
              <a:rPr lang="ru-RU" b="1" dirty="0" smtClean="0"/>
              <a:t>Ведение заканчивается</a:t>
            </a:r>
            <a:r>
              <a:rPr lang="ru-RU" dirty="0" smtClean="0"/>
              <a:t> в тот момент, когда Игрок касается мяча одновременно двумя руками или допускает задержку мяча в одной или обеих руках.</a:t>
            </a:r>
            <a:br>
              <a:rPr lang="ru-RU" dirty="0" smtClean="0"/>
            </a:br>
            <a:r>
              <a:rPr lang="ru-RU" dirty="0" smtClean="0"/>
              <a:t>При ведении мяч может быть подброшен в воздух при условии, что мяч коснется пола раньше, чем Игрок снова коснется мяча своей рукой.</a:t>
            </a:r>
            <a:br>
              <a:rPr lang="ru-RU" dirty="0" smtClean="0"/>
            </a:br>
            <a:r>
              <a:rPr lang="ru-RU" dirty="0" smtClean="0"/>
              <a:t>Число шагов, которые Игрок может сделать, когда мяч не находится в контакте с его рукой, не ограничено.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Баскетбол - официальные правила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043608" y="6478488"/>
            <a:ext cx="7481776" cy="46856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283968" y="6597352"/>
            <a:ext cx="3974592" cy="45719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95536" y="692696"/>
            <a:ext cx="7998656" cy="583264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34.1.2 Игрок, который случайно теряет, а затем восстанавливает контроль над живым мячом на площадке, считается совершившим </a:t>
            </a:r>
            <a:r>
              <a:rPr lang="ru-RU" b="1" dirty="0" smtClean="0"/>
              <a:t>случайную потерю</a:t>
            </a:r>
            <a:r>
              <a:rPr lang="ru-RU" dirty="0" smtClean="0"/>
              <a:t> мяча</a:t>
            </a:r>
            <a:r>
              <a:rPr lang="ru-RU" dirty="0" smtClean="0"/>
              <a:t>.</a:t>
            </a:r>
            <a:endParaRPr lang="en-US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34.1.3 Следующие действия не являются ведением:</a:t>
            </a:r>
          </a:p>
          <a:p>
            <a:pPr lvl="0"/>
            <a:r>
              <a:rPr lang="ru-RU" dirty="0" smtClean="0"/>
              <a:t>Последовательные броски в корзину противника.</a:t>
            </a:r>
          </a:p>
          <a:p>
            <a:pPr lvl="0"/>
            <a:r>
              <a:rPr lang="ru-RU" dirty="0" smtClean="0"/>
              <a:t>Случайная потеря мяча в начале или в конце ведения.</a:t>
            </a:r>
          </a:p>
          <a:p>
            <a:pPr lvl="0"/>
            <a:r>
              <a:rPr lang="ru-RU" dirty="0" smtClean="0"/>
              <a:t>Попытки установить контроль над мячом путем выбивания его из области расположения других Игроков.</a:t>
            </a:r>
          </a:p>
          <a:p>
            <a:pPr lvl="0"/>
            <a:r>
              <a:rPr lang="ru-RU" dirty="0" smtClean="0"/>
              <a:t>Выбивание мяча из-под контроля другого Игрока.</a:t>
            </a:r>
          </a:p>
          <a:p>
            <a:pPr lvl="0"/>
            <a:r>
              <a:rPr lang="ru-RU" dirty="0" smtClean="0"/>
              <a:t>Препятствование передаче и перехват мяча.</a:t>
            </a:r>
          </a:p>
          <a:p>
            <a:pPr lvl="0"/>
            <a:r>
              <a:rPr lang="ru-RU" dirty="0" smtClean="0"/>
              <a:t>Перебрасывание мяча из руки (рук) в руку (руки) и задержка его прежде, чем он коснется пола, при условии, что Игрок не совершает нарушения в передвижении с мячом.</a:t>
            </a:r>
          </a:p>
          <a:p>
            <a:pPr lvl="0"/>
            <a:endParaRPr lang="ru-RU" dirty="0" smtClean="0"/>
          </a:p>
          <a:p>
            <a:r>
              <a:rPr lang="ru-RU" b="1" dirty="0" smtClean="0"/>
              <a:t>34.2 Правило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Игрок не должен вести мяч второй раз после того, как его первое ведение закончилось, если это только не происходит после потери контроля над живым мячом на площадке из-за:</a:t>
            </a:r>
          </a:p>
          <a:p>
            <a:pPr lvl="0"/>
            <a:r>
              <a:rPr lang="ru-RU" dirty="0" smtClean="0"/>
              <a:t>Броска по корзине,</a:t>
            </a:r>
          </a:p>
          <a:p>
            <a:pPr lvl="0"/>
            <a:r>
              <a:rPr lang="ru-RU" dirty="0" smtClean="0"/>
              <a:t>Касания мяча соперником, или</a:t>
            </a:r>
          </a:p>
          <a:p>
            <a:pPr lvl="0"/>
            <a:r>
              <a:rPr lang="ru-RU" dirty="0" smtClean="0"/>
              <a:t>Передачи или случайной потери мяча, который затем коснулся или которого касался другой Игрок.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409</TotalTime>
  <Words>538</Words>
  <Application>Microsoft Office PowerPoint</Application>
  <PresentationFormat>Экран (4:3)</PresentationFormat>
  <Paragraphs>69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Открытая</vt:lpstr>
      <vt:lpstr>«ТЕХНИКА ВЕДЕНИЯ МЯЧА  ПО ПРЯМОЙ И С ИЗМЕНЕНИЕМ НАПРАВЛЕНИЯ И СКОРОСТИ» </vt:lpstr>
      <vt:lpstr>Ведение мяча в баскетболе </vt:lpstr>
      <vt:lpstr>   </vt:lpstr>
      <vt:lpstr>Как вести мяч в баскетболе </vt:lpstr>
      <vt:lpstr>Презентация PowerPoint</vt:lpstr>
      <vt:lpstr> Обводка с изменением скорости </vt:lpstr>
      <vt:lpstr>Обводка с изменением направления</vt:lpstr>
      <vt:lpstr>Баскетбол - официальные правила </vt:lpstr>
      <vt:lpstr> </vt:lpstr>
      <vt:lpstr>Нарушения при ведении мяча на площадке фиксируются судьями и показываются определенными жестами                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Роман</dc:creator>
  <cp:lastModifiedBy>Stasy</cp:lastModifiedBy>
  <cp:revision>50</cp:revision>
  <dcterms:created xsi:type="dcterms:W3CDTF">2014-11-25T13:44:28Z</dcterms:created>
  <dcterms:modified xsi:type="dcterms:W3CDTF">2014-11-28T07:12:24Z</dcterms:modified>
</cp:coreProperties>
</file>